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jZzAqiJ+eGKfNkhKjGwQWsjG/t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53221e4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453221e4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what ALL types of data are available and what all are used</a:t>
            </a:r>
            <a:endParaRPr/>
          </a:p>
        </p:txBody>
      </p:sp>
      <p:sp>
        <p:nvSpPr>
          <p:cNvPr id="228" name="Google Shape;228;g8453221e47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53221e4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453221e4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what ALL types of data are available and what all are used</a:t>
            </a:r>
            <a:endParaRPr/>
          </a:p>
        </p:txBody>
      </p:sp>
      <p:sp>
        <p:nvSpPr>
          <p:cNvPr id="236" name="Google Shape;236;g8453221e47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The trajectory produced by the LiEKF and EKF implements are practically identical to that on the GPS. </a:t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453221e47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453221e47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what ALL types of data are available and what all are used</a:t>
            </a:r>
            <a:endParaRPr/>
          </a:p>
        </p:txBody>
      </p:sp>
      <p:sp>
        <p:nvSpPr>
          <p:cNvPr id="252" name="Google Shape;252;g8453221e47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424e42db5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424e42db5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what ALL types of data are available and what all are used</a:t>
            </a:r>
            <a:endParaRPr/>
          </a:p>
        </p:txBody>
      </p:sp>
      <p:sp>
        <p:nvSpPr>
          <p:cNvPr id="107" name="Google Shape;107;g8424e42db5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424e42db5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424e42db5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how the IMU data is corrected with GPS</a:t>
            </a:r>
            <a:endParaRPr/>
          </a:p>
        </p:txBody>
      </p:sp>
      <p:sp>
        <p:nvSpPr>
          <p:cNvPr id="115" name="Google Shape;115;g8424e42db5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53221e4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to implement a non linear model </a:t>
            </a:r>
            <a:endParaRPr/>
          </a:p>
        </p:txBody>
      </p:sp>
      <p:sp>
        <p:nvSpPr>
          <p:cNvPr id="121" name="Google Shape;121;g8453221e4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453221e47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Flowchart of data used</a:t>
            </a:r>
            <a:endParaRPr/>
          </a:p>
        </p:txBody>
      </p:sp>
      <p:sp>
        <p:nvSpPr>
          <p:cNvPr id="129" name="Google Shape;129;g8453221e47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43d0e93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7543d0e93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53221e4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8453221e4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453221e47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8453221e47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/>
        </p:nvSpPr>
        <p:spPr>
          <a:xfrm>
            <a:off x="292963" y="275208"/>
            <a:ext cx="11613966" cy="6312023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1"/>
          <p:cNvSpPr txBox="1"/>
          <p:nvPr>
            <p:ph type="ctrTitle"/>
          </p:nvPr>
        </p:nvSpPr>
        <p:spPr>
          <a:xfrm>
            <a:off x="6743833" y="1193958"/>
            <a:ext cx="4053543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  <a:defRPr sz="66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644874" y="2857500"/>
            <a:ext cx="405631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9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3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Google Shape;36;p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8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0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0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Lz5fSW_5xzIeIfMRDDxTLHw6KrKUtjr_/view" TargetMode="External"/><Relationship Id="rId4" Type="http://schemas.openxmlformats.org/officeDocument/2006/relationships/image" Target="../media/image47.jpg"/><Relationship Id="rId5" Type="http://schemas.openxmlformats.org/officeDocument/2006/relationships/hyperlink" Target="http://drive.google.com/file/d/1T-9mYAsJrVNITxOfQAbMDo-Awoa93Jdg/view" TargetMode="External"/><Relationship Id="rId6" Type="http://schemas.openxmlformats.org/officeDocument/2006/relationships/image" Target="../media/image5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9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Relationship Id="rId8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6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6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828585" y="643467"/>
            <a:ext cx="6391642" cy="5054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</a:pPr>
            <a:r>
              <a:rPr lang="en-US" sz="4800"/>
              <a:t>Robot Localization using Left Invariant EKF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7870994" y="643467"/>
            <a:ext cx="3492421" cy="5054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MOBILE ROBOTICS FINAL PROJECT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en-US" sz="1200"/>
              <a:t>BY: SAPTADEEP DEBNATH, ANTHONY LIANG, GAURAV MANDA, SUNBOCHEN TANG AND HAO ZHOU</a:t>
            </a:r>
            <a:endParaRPr sz="1200"/>
          </a:p>
        </p:txBody>
      </p:sp>
      <p:cxnSp>
        <p:nvCxnSpPr>
          <p:cNvPr id="100" name="Google Shape;100;p1"/>
          <p:cNvCxnSpPr/>
          <p:nvPr/>
        </p:nvCxnSpPr>
        <p:spPr>
          <a:xfrm>
            <a:off x="7534656" y="1391367"/>
            <a:ext cx="0" cy="3558208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logo&#10;&#10;Description automatically generated" id="103" name="Google Shape;103;p1"/>
          <p:cNvPicPr preferRelativeResize="0"/>
          <p:nvPr/>
        </p:nvPicPr>
        <p:blipFill rotWithShape="1">
          <a:blip r:embed="rId3">
            <a:alphaModFix/>
          </a:blip>
          <a:srcRect b="37434" l="0" r="0" t="37476"/>
          <a:stretch/>
        </p:blipFill>
        <p:spPr>
          <a:xfrm>
            <a:off x="95250" y="95250"/>
            <a:ext cx="2762250" cy="34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53221e47_0_6"/>
          <p:cNvSpPr txBox="1"/>
          <p:nvPr>
            <p:ph type="title"/>
          </p:nvPr>
        </p:nvSpPr>
        <p:spPr>
          <a:xfrm>
            <a:off x="228600" y="228600"/>
            <a:ext cx="6100800" cy="663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31" name="Google Shape;231;g8453221e47_0_6"/>
          <p:cNvSpPr txBox="1"/>
          <p:nvPr>
            <p:ph idx="1" type="body"/>
          </p:nvPr>
        </p:nvSpPr>
        <p:spPr>
          <a:xfrm>
            <a:off x="8815525" y="2683925"/>
            <a:ext cx="26715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Trajectory based on the consumer-grade GPS on the robot</a:t>
            </a:r>
            <a:r>
              <a:rPr lang="en-US"/>
              <a:t> overlaid on Google Maps.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g8453221e4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25" y="1464725"/>
            <a:ext cx="7913057" cy="40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453221e47_0_13"/>
          <p:cNvSpPr txBox="1"/>
          <p:nvPr>
            <p:ph type="title"/>
          </p:nvPr>
        </p:nvSpPr>
        <p:spPr>
          <a:xfrm>
            <a:off x="228600" y="228600"/>
            <a:ext cx="6100800" cy="663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39" name="Google Shape;239;g8453221e47_0_13"/>
          <p:cNvSpPr txBox="1"/>
          <p:nvPr>
            <p:ph idx="1" type="body"/>
          </p:nvPr>
        </p:nvSpPr>
        <p:spPr>
          <a:xfrm>
            <a:off x="984450" y="1211250"/>
            <a:ext cx="458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Extended Kalman Filter</a:t>
            </a:r>
            <a:endParaRPr sz="2400"/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0" name="Google Shape;240;g8453221e47_0_13"/>
          <p:cNvSpPr txBox="1"/>
          <p:nvPr>
            <p:ph idx="1" type="body"/>
          </p:nvPr>
        </p:nvSpPr>
        <p:spPr>
          <a:xfrm>
            <a:off x="6823600" y="1211250"/>
            <a:ext cx="458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Left-invariant EKF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1" name="Google Shape;241;g8453221e47_0_13" title="liekf_vide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950" y="1722150"/>
            <a:ext cx="5364400" cy="4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8453221e47_0_13" title="ekf_video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600" y="1722150"/>
            <a:ext cx="5364400" cy="40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Conclusions + Future Work</a:t>
            </a:r>
            <a:endParaRPr/>
          </a:p>
        </p:txBody>
      </p:sp>
      <p:sp>
        <p:nvSpPr>
          <p:cNvPr id="248" name="Google Shape;248;p8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Reimplemented </a:t>
            </a:r>
            <a:r>
              <a:rPr lang="en-US"/>
              <a:t>EKF and LiEKF algorithms to localize a mobile robot using GPS data for correction from the North Campus Long Term Vision Dataset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Obtained accurate trajectory results that are very similar to the ground truth pose information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Visualized trajectory of robot over time in a video and overlaid the results in Google Maps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Integrated IMU bias information with LiEKF implementation to achieve better performance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Future works include: improving results with IMU bias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53221e47_1_38"/>
          <p:cNvSpPr txBox="1"/>
          <p:nvPr>
            <p:ph type="title"/>
          </p:nvPr>
        </p:nvSpPr>
        <p:spPr>
          <a:xfrm>
            <a:off x="3001305" y="2333378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8424e42db5_1_14"/>
          <p:cNvPicPr preferRelativeResize="0"/>
          <p:nvPr/>
        </p:nvPicPr>
        <p:blipFill rotWithShape="1">
          <a:blip r:embed="rId3">
            <a:alphaModFix/>
          </a:blip>
          <a:srcRect b="0" l="0" r="67982" t="0"/>
          <a:stretch/>
        </p:blipFill>
        <p:spPr>
          <a:xfrm>
            <a:off x="8482000" y="892200"/>
            <a:ext cx="3476624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8424e42db5_1_14"/>
          <p:cNvSpPr txBox="1"/>
          <p:nvPr>
            <p:ph type="title"/>
          </p:nvPr>
        </p:nvSpPr>
        <p:spPr>
          <a:xfrm>
            <a:off x="228600" y="228600"/>
            <a:ext cx="6100800" cy="663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111" name="Google Shape;111;g8424e42db5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5" y="1746250"/>
            <a:ext cx="8177200" cy="358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424e42db5_1_2"/>
          <p:cNvSpPr txBox="1"/>
          <p:nvPr>
            <p:ph type="title"/>
          </p:nvPr>
        </p:nvSpPr>
        <p:spPr>
          <a:xfrm>
            <a:off x="228600" y="228600"/>
            <a:ext cx="6100800" cy="663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pic>
        <p:nvPicPr>
          <p:cNvPr id="118" name="Google Shape;118;g8424e42db5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047760"/>
            <a:ext cx="10858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453221e47_1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Extended Kalman Filter model</a:t>
            </a:r>
            <a:endParaRPr/>
          </a:p>
        </p:txBody>
      </p:sp>
      <p:pic>
        <p:nvPicPr>
          <p:cNvPr id="124" name="Google Shape;124;g8453221e4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300" y="2519113"/>
            <a:ext cx="8556173" cy="2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8453221e47_1_0"/>
          <p:cNvSpPr txBox="1"/>
          <p:nvPr/>
        </p:nvSpPr>
        <p:spPr>
          <a:xfrm>
            <a:off x="983300" y="1880725"/>
            <a:ext cx="5471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system is given by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8453221e47_1_0"/>
          <p:cNvSpPr txBox="1"/>
          <p:nvPr/>
        </p:nvSpPr>
        <p:spPr>
          <a:xfrm>
            <a:off x="1097275" y="5043100"/>
            <a:ext cx="9949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orientation is propagated from the angular velocity and acceleration measurements using the madgwick filter.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453221e47_1_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Extended Kalman Filter Flowchart</a:t>
            </a:r>
            <a:endParaRPr/>
          </a:p>
        </p:txBody>
      </p:sp>
      <p:sp>
        <p:nvSpPr>
          <p:cNvPr id="132" name="Google Shape;132;g8453221e47_1_7"/>
          <p:cNvSpPr/>
          <p:nvPr/>
        </p:nvSpPr>
        <p:spPr>
          <a:xfrm>
            <a:off x="3776125" y="1888525"/>
            <a:ext cx="3091392" cy="20819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Prediction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3" name="Google Shape;133;g8453221e47_1_7"/>
          <p:cNvSpPr/>
          <p:nvPr/>
        </p:nvSpPr>
        <p:spPr>
          <a:xfrm>
            <a:off x="6283475" y="3518027"/>
            <a:ext cx="4789368" cy="26827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Update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4" name="Google Shape;134;g8453221e47_1_7"/>
          <p:cNvSpPr/>
          <p:nvPr/>
        </p:nvSpPr>
        <p:spPr>
          <a:xfrm>
            <a:off x="2201788" y="5230174"/>
            <a:ext cx="1709316" cy="74185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Output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5" name="Google Shape;135;g8453221e47_1_7"/>
          <p:cNvSpPr/>
          <p:nvPr/>
        </p:nvSpPr>
        <p:spPr>
          <a:xfrm>
            <a:off x="993675" y="2634025"/>
            <a:ext cx="1606608" cy="74185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Prior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6" name="Google Shape;136;g8453221e47_1_7"/>
          <p:cNvSpPr/>
          <p:nvPr/>
        </p:nvSpPr>
        <p:spPr>
          <a:xfrm>
            <a:off x="9914875" y="2184575"/>
            <a:ext cx="2034180" cy="74185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Measurement</a:t>
            </a:r>
            <a:endParaRPr>
              <a:solidFill>
                <a:srgbClr val="CC4125"/>
              </a:solidFill>
            </a:endParaRPr>
          </a:p>
        </p:txBody>
      </p:sp>
      <p:cxnSp>
        <p:nvCxnSpPr>
          <p:cNvPr id="137" name="Google Shape;137;g8453221e47_1_7"/>
          <p:cNvCxnSpPr>
            <a:stCxn id="136" idx="1"/>
            <a:endCxn id="133" idx="0"/>
          </p:cNvCxnSpPr>
          <p:nvPr/>
        </p:nvCxnSpPr>
        <p:spPr>
          <a:xfrm flipH="1" rot="-5400000">
            <a:off x="10033465" y="3824137"/>
            <a:ext cx="1933800" cy="136800"/>
          </a:xfrm>
          <a:prstGeom prst="curvedConnector4">
            <a:avLst>
              <a:gd fmla="val 15633" name="adj1"/>
              <a:gd fmla="val 27870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g8453221e47_1_7"/>
          <p:cNvCxnSpPr>
            <a:stCxn id="135" idx="0"/>
            <a:endCxn id="132" idx="2"/>
          </p:cNvCxnSpPr>
          <p:nvPr/>
        </p:nvCxnSpPr>
        <p:spPr>
          <a:xfrm flipH="1" rot="10800000">
            <a:off x="2598944" y="2929351"/>
            <a:ext cx="1186800" cy="75600"/>
          </a:xfrm>
          <a:prstGeom prst="curvedConnector3">
            <a:avLst>
              <a:gd fmla="val 495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g8453221e47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511" y="2439696"/>
            <a:ext cx="511542" cy="49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8453221e47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765" y="2348359"/>
            <a:ext cx="349566" cy="5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8453221e47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825" y="5196373"/>
            <a:ext cx="349550" cy="58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8453221e47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4700" y="4100268"/>
            <a:ext cx="1183500" cy="2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8453221e47_1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9325" y="3920535"/>
            <a:ext cx="311597" cy="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8453221e47_1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7525" y="4331950"/>
            <a:ext cx="3417449" cy="1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8453221e47_1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1091" y="2636241"/>
            <a:ext cx="2281455" cy="58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g8453221e47_1_7"/>
          <p:cNvCxnSpPr>
            <a:stCxn id="132" idx="0"/>
            <a:endCxn id="133" idx="3"/>
          </p:cNvCxnSpPr>
          <p:nvPr/>
        </p:nvCxnSpPr>
        <p:spPr>
          <a:xfrm>
            <a:off x="6864941" y="2929483"/>
            <a:ext cx="1813200" cy="74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g8453221e47_1_7"/>
          <p:cNvCxnSpPr>
            <a:stCxn id="133" idx="2"/>
            <a:endCxn id="132" idx="2"/>
          </p:cNvCxnSpPr>
          <p:nvPr/>
        </p:nvCxnSpPr>
        <p:spPr>
          <a:xfrm rot="10800000">
            <a:off x="3785831" y="2929487"/>
            <a:ext cx="2512500" cy="1929900"/>
          </a:xfrm>
          <a:prstGeom prst="curvedConnector3">
            <a:avLst>
              <a:gd fmla="val 1099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g8453221e47_1_7"/>
          <p:cNvCxnSpPr>
            <a:stCxn id="133" idx="2"/>
            <a:endCxn id="134" idx="0"/>
          </p:cNvCxnSpPr>
          <p:nvPr/>
        </p:nvCxnSpPr>
        <p:spPr>
          <a:xfrm flipH="1">
            <a:off x="3909731" y="4859387"/>
            <a:ext cx="2388600" cy="741600"/>
          </a:xfrm>
          <a:prstGeom prst="curvedConnector3">
            <a:avLst>
              <a:gd fmla="val 503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SE2(3) Left-Invariant EKF model</a:t>
            </a:r>
            <a:endParaRPr/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1097278" y="1845725"/>
            <a:ext cx="500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State Representation: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IMU dyn</a:t>
            </a:r>
            <a:r>
              <a:rPr lang="en-US" sz="1600"/>
              <a:t>amics: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                                                                  </a:t>
            </a:r>
            <a:r>
              <a:rPr lang="en-US" sz="1400"/>
              <a:t>  </a:t>
            </a:r>
            <a:r>
              <a:rPr lang="en-US" sz="1400">
                <a:solidFill>
                  <a:srgbClr val="000000"/>
                </a:solidFill>
              </a:rPr>
              <a:t>(Gaussian</a:t>
            </a:r>
            <a:endParaRPr sz="1400">
              <a:solidFill>
                <a:srgbClr val="000000"/>
              </a:solidFill>
            </a:endParaRPr>
          </a:p>
          <a:p>
            <a:pPr indent="45720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Noise) </a:t>
            </a:r>
            <a:r>
              <a:rPr lang="en-US" sz="1400"/>
              <a:t> </a:t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                                    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Discretization</a:t>
            </a:r>
            <a:endParaRPr sz="1600"/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5681328" y="1845725"/>
            <a:ext cx="500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Given state in vector form 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State and adjoint operator in Lie algebra form: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IMU dynamics with Lie group</a:t>
            </a:r>
            <a:endParaRPr sz="1600"/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noise vector: 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First order approximation: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Left-invariant error dynamics: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Log-linear invariant error: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075" y="2115650"/>
            <a:ext cx="1720025" cy="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125" y="2155975"/>
            <a:ext cx="1927750" cy="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075" y="3032225"/>
            <a:ext cx="3185750" cy="5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075" y="3533576"/>
            <a:ext cx="1651464" cy="6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8063" y="4610150"/>
            <a:ext cx="2718375" cy="7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8800" y="1863019"/>
            <a:ext cx="613550" cy="25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0650" y="2338975"/>
            <a:ext cx="3580888" cy="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37400" y="2432212"/>
            <a:ext cx="2207447" cy="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11">
            <a:alphaModFix/>
          </a:blip>
          <a:srcRect b="59532" l="0" r="81158" t="5278"/>
          <a:stretch/>
        </p:blipFill>
        <p:spPr>
          <a:xfrm>
            <a:off x="8819025" y="3032225"/>
            <a:ext cx="613550" cy="5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3525" y="4131200"/>
            <a:ext cx="2486799" cy="5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11">
            <a:alphaModFix/>
          </a:blip>
          <a:srcRect b="-1" l="12541" r="45187" t="85078"/>
          <a:stretch/>
        </p:blipFill>
        <p:spPr>
          <a:xfrm>
            <a:off x="9380574" y="3179225"/>
            <a:ext cx="1376424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13525" y="3756350"/>
            <a:ext cx="2121475" cy="28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99650" y="3431224"/>
            <a:ext cx="1658276" cy="2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71825" y="4927450"/>
            <a:ext cx="2453711" cy="2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73075" y="4837600"/>
            <a:ext cx="1259990" cy="3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39273" y="5271023"/>
            <a:ext cx="1927750" cy="59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43d0e938_0_3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LI-EKF Final equations</a:t>
            </a:r>
            <a:endParaRPr/>
          </a:p>
        </p:txBody>
      </p:sp>
      <p:sp>
        <p:nvSpPr>
          <p:cNvPr id="177" name="Google Shape;177;g7543d0e938_0_39"/>
          <p:cNvSpPr txBox="1"/>
          <p:nvPr>
            <p:ph idx="1" type="body"/>
          </p:nvPr>
        </p:nvSpPr>
        <p:spPr>
          <a:xfrm>
            <a:off x="1038778" y="2204175"/>
            <a:ext cx="500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Discrete IMU dynamics: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Discrete covariance propagation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7543d0e938_0_39"/>
          <p:cNvSpPr txBox="1"/>
          <p:nvPr>
            <p:ph idx="1" type="body"/>
          </p:nvPr>
        </p:nvSpPr>
        <p:spPr>
          <a:xfrm>
            <a:off x="6157528" y="2189463"/>
            <a:ext cx="500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GPS measurement model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Innovation by invariant error: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Measurement Jacobian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Final equations: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g7543d0e938_0_39"/>
          <p:cNvSpPr txBox="1"/>
          <p:nvPr/>
        </p:nvSpPr>
        <p:spPr>
          <a:xfrm>
            <a:off x="1179650" y="1792138"/>
            <a:ext cx="5044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by deterministic IMU dynamics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7543d0e938_0_39"/>
          <p:cNvSpPr txBox="1"/>
          <p:nvPr/>
        </p:nvSpPr>
        <p:spPr>
          <a:xfrm>
            <a:off x="6223850" y="1792138"/>
            <a:ext cx="5044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Correction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by GPS measurement (left-invariant)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7543d0e93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425" y="2581325"/>
            <a:ext cx="3604700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7543d0e93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413" y="3940549"/>
            <a:ext cx="2091432" cy="3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7543d0e938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661" y="4328549"/>
            <a:ext cx="1868525" cy="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7543d0e938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662" y="4842250"/>
            <a:ext cx="1153525" cy="3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7543d0e938_0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649" y="5190412"/>
            <a:ext cx="2428851" cy="7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7543d0e938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22075" y="2236674"/>
            <a:ext cx="1537725" cy="2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7543d0e938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8125" y="2546300"/>
            <a:ext cx="3973410" cy="66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7543d0e938_0_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84850" y="4023925"/>
            <a:ext cx="1236622" cy="3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7543d0e938_0_39"/>
          <p:cNvPicPr preferRelativeResize="0"/>
          <p:nvPr/>
        </p:nvPicPr>
        <p:blipFill rotWithShape="1">
          <a:blip r:embed="rId11">
            <a:alphaModFix/>
          </a:blip>
          <a:srcRect b="0" l="19622" r="3549" t="0"/>
          <a:stretch/>
        </p:blipFill>
        <p:spPr>
          <a:xfrm>
            <a:off x="10155025" y="4016688"/>
            <a:ext cx="1623825" cy="3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7543d0e938_0_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34750" y="4529913"/>
            <a:ext cx="3348775" cy="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7543d0e938_0_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63425" y="5124788"/>
            <a:ext cx="2091425" cy="7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7543d0e938_0_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34750" y="3477962"/>
            <a:ext cx="3183893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7543d0e938_0_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34750" y="3736900"/>
            <a:ext cx="2428850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7543d0e938_0_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963599" y="3762104"/>
            <a:ext cx="2157375" cy="2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453221e47_2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Including IMU bias</a:t>
            </a:r>
            <a:endParaRPr/>
          </a:p>
        </p:txBody>
      </p:sp>
      <p:sp>
        <p:nvSpPr>
          <p:cNvPr id="200" name="Google Shape;200;g8453221e47_2_0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IMU bias: </a:t>
            </a:r>
            <a:r>
              <a:rPr i="1" lang="en-US">
                <a:solidFill>
                  <a:srgbClr val="FF0000"/>
                </a:solidFill>
              </a:rPr>
              <a:t>accumulated error</a:t>
            </a:r>
            <a:r>
              <a:rPr lang="en-US"/>
              <a:t> in IMU measurements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Bias definition and dynamics: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Modified Measurement model with IMU bias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Modified IMU dynamics</a:t>
            </a:r>
            <a:endParaRPr/>
          </a:p>
        </p:txBody>
      </p:sp>
      <p:pic>
        <p:nvPicPr>
          <p:cNvPr id="201" name="Google Shape;201;g8453221e4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50" y="3642275"/>
            <a:ext cx="3991824" cy="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8453221e47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250" y="2543675"/>
            <a:ext cx="2374300" cy="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8453221e47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300" y="2504675"/>
            <a:ext cx="3225573" cy="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8453221e47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875" y="4779875"/>
            <a:ext cx="2609425" cy="8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453221e47_2_1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LI-EKF including IMU bias</a:t>
            </a:r>
            <a:endParaRPr/>
          </a:p>
        </p:txBody>
      </p:sp>
      <p:sp>
        <p:nvSpPr>
          <p:cNvPr id="210" name="Google Shape;210;g8453221e47_2_10"/>
          <p:cNvSpPr txBox="1"/>
          <p:nvPr>
            <p:ph idx="1" type="body"/>
          </p:nvPr>
        </p:nvSpPr>
        <p:spPr>
          <a:xfrm>
            <a:off x="1038778" y="2204175"/>
            <a:ext cx="500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Lie algebra       -&gt; o</a:t>
            </a:r>
            <a:r>
              <a:rPr lang="en-US"/>
              <a:t>riginal state matrix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 dynamics -&gt; bias state propagation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Discrete dynamics equations: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Augmented error term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Discrete covariance propagation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8453221e47_2_10"/>
          <p:cNvSpPr txBox="1"/>
          <p:nvPr>
            <p:ph idx="1" type="body"/>
          </p:nvPr>
        </p:nvSpPr>
        <p:spPr>
          <a:xfrm>
            <a:off x="6157528" y="2189463"/>
            <a:ext cx="5000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Augmented state and GPS measurement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Measurement Jacobian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Correction step equations: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g8453221e47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375" y="4451150"/>
            <a:ext cx="2194824" cy="2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8453221e47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475" y="5047250"/>
            <a:ext cx="2729901" cy="89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8453221e47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525" y="2581337"/>
            <a:ext cx="2828399" cy="11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8453221e47_2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2100" y="2581338"/>
            <a:ext cx="2625501" cy="11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8453221e47_2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3175" y="4145988"/>
            <a:ext cx="3108476" cy="3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8453221e47_2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3175" y="4712062"/>
            <a:ext cx="3573724" cy="6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8453221e47_2_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4663" y="5358488"/>
            <a:ext cx="2625500" cy="88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8453221e47_2_10"/>
          <p:cNvPicPr preferRelativeResize="0"/>
          <p:nvPr/>
        </p:nvPicPr>
        <p:blipFill rotWithShape="1">
          <a:blip r:embed="rId10">
            <a:alphaModFix/>
          </a:blip>
          <a:srcRect b="17225" l="0" r="0" t="0"/>
          <a:stretch/>
        </p:blipFill>
        <p:spPr>
          <a:xfrm>
            <a:off x="1469325" y="3097525"/>
            <a:ext cx="3951226" cy="9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8453221e47_2_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38525" y="4044587"/>
            <a:ext cx="1697793" cy="3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8453221e47_2_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36925" y="5047250"/>
            <a:ext cx="2355525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8453221e47_2_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69975" y="5517000"/>
            <a:ext cx="1697800" cy="29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8453221e47_2_10"/>
          <p:cNvSpPr txBox="1"/>
          <p:nvPr/>
        </p:nvSpPr>
        <p:spPr>
          <a:xfrm>
            <a:off x="1179650" y="1792138"/>
            <a:ext cx="5044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step (zero-order hold integration)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8453221e47_2_10"/>
          <p:cNvSpPr txBox="1"/>
          <p:nvPr/>
        </p:nvSpPr>
        <p:spPr>
          <a:xfrm>
            <a:off x="6223850" y="1792138"/>
            <a:ext cx="5044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Correction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step (zero-order hold integration)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2020-04-26T17:35:45Z</dcterms:created>
  <dc:creator>Saptadeep Debnath</dc:creator>
</cp:coreProperties>
</file>